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9" r:id="rId4"/>
    <p:sldId id="313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73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1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3439" autoAdjust="0"/>
  </p:normalViewPr>
  <p:slideViewPr>
    <p:cSldViewPr snapToGrid="0">
      <p:cViewPr varScale="1">
        <p:scale>
          <a:sx n="80" d="100"/>
          <a:sy n="80" d="100"/>
        </p:scale>
        <p:origin x="6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56F8D-CBBE-4E82-88CA-D55F77CEF465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139F9-6A75-45D7-96F5-A6800802D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5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05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31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33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5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0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67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6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98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01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1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142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564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767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59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479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562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67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65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572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10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2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96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31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2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30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59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27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unity3d.com/cn/2022.2/Manual/SL-ShaderSemantics.html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BenCloward/feature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.cn/cn/2022.1/Manual/SL-ShaderLOD.html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unity.cn/cn/2022.1/Manual/SL-Name.html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docs.unity.cn/cn/2022.1/Manual/shader-shaderlab-commands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PassTag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unity.cn/cn/2022.1/Manual/SL-VertexProgramInputs.html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64428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Hello,Shader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1150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16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主题：渲染管线、</a:t>
            </a:r>
            <a:r>
              <a:rPr lang="en-US" altLang="zh-CN" sz="2400" b="1" spc="0" dirty="0" err="1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组成、模板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165705"/>
            <a:ext cx="3514172" cy="3514172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83" y="3165705"/>
            <a:ext cx="2873310" cy="3514172"/>
          </a:xfrm>
          <a:prstGeom prst="rect">
            <a:avLst/>
          </a:prstGeom>
        </p:spPr>
      </p:pic>
      <p:sp>
        <p:nvSpPr>
          <p:cNvPr id="1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291522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3124403"/>
            <a:ext cx="2722450" cy="2722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17" y="3329588"/>
            <a:ext cx="2722450" cy="272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40" y="5326456"/>
            <a:ext cx="3095047" cy="1356134"/>
          </a:xfrm>
          <a:prstGeom prst="rect">
            <a:avLst/>
          </a:prstGeom>
        </p:spPr>
      </p:pic>
      <p:pic>
        <p:nvPicPr>
          <p:cNvPr id="3073" name="Picture 1" descr="https://cdn.nlark.com/yuque/0/2022/png/25565329/1670307189187-9d17bdc1-7817-4c59-87d7-31ca016491c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57" y="3124402"/>
            <a:ext cx="5227920" cy="292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257386" y="3329588"/>
            <a:ext cx="29346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77044" y="6118723"/>
            <a:ext cx="35149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切线和副切线的朝向与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有关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87855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420523"/>
            <a:ext cx="2770911" cy="28889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054" y="3233044"/>
            <a:ext cx="2959245" cy="739810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400165" y="5376404"/>
            <a:ext cx="339054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运用：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特效</a:t>
            </a: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上动下不动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下方为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，上方为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084" y="2023313"/>
            <a:ext cx="2834886" cy="3353091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9515192" y="2331090"/>
            <a:ext cx="0" cy="9398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9803395" y="2331090"/>
            <a:ext cx="0" cy="9909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41064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665816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顶点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着色器的传输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9" name="Picture 1" descr="https://cdn.nlark.com/yuque/0/2022/jpeg/25565329/1642647892013-e2f58f80-0bb7-4e93-9bd3-485c9ddb8965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0" y="3378328"/>
            <a:ext cx="2881689" cy="23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.nlark.com/yuque/0/2022/jpeg/25565329/1642648105163-7ac7749e-406b-4916-b9f1-556d37c1fdf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07770"/>
            <a:ext cx="3923848" cy="275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875788" y="619214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更改渲染状态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59290" y="6192150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 Call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72" y="1066145"/>
            <a:ext cx="4162366" cy="2008414"/>
          </a:xfrm>
          <a:prstGeom prst="rect">
            <a:avLst/>
          </a:prstGeom>
        </p:spPr>
      </p:pic>
      <p:pic>
        <p:nvPicPr>
          <p:cNvPr id="1026" name="Picture 2" descr="snipaste20220120_1053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2" y="3441030"/>
            <a:ext cx="3836988" cy="22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加载到显存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98568" y="6346036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849400" y="6343088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73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2631351"/>
            <a:ext cx="7207824" cy="2737354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79159" y="2631351"/>
            <a:ext cx="339054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能做啥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传递顶点信息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218225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处理顶点信息：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改变顶点位置信息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GIF-2023-1-28-19-59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134" y="3518228"/>
            <a:ext cx="3733800" cy="2149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78" y="2331090"/>
            <a:ext cx="5949753" cy="3336613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821378" y="5891940"/>
            <a:ext cx="55367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对顶点数据中的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分量进行位移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174044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传递顶点信息：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最常用的形式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39773"/>
            <a:ext cx="6203658" cy="300711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38858" y="3528675"/>
            <a:ext cx="246974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最关键，必须存在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的顶点位置信息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737026" y="3990340"/>
            <a:ext cx="1783532" cy="41955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547915" y="5156027"/>
            <a:ext cx="1541763" cy="34473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162449" y="4966668"/>
            <a:ext cx="26161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计算光照一般都会使用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下的顶点法线和顶点位置信息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12358" y="2062755"/>
            <a:ext cx="439624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93317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35090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66572"/>
            <a:ext cx="3481579" cy="34601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61" y="3719608"/>
            <a:ext cx="6203658" cy="3007117"/>
          </a:xfrm>
          <a:prstGeom prst="rect">
            <a:avLst/>
          </a:prstGeom>
        </p:spPr>
      </p:pic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230861" y="2395791"/>
            <a:ext cx="572860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顶点输入数据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顶点着色器名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顶点输出数据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1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vertexToFragment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273" y="1404632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273" y="3253484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779798" y="2329058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0623896" y="182846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623896" y="275994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383653" y="1875930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369632" y="2833115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传出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599906" y="691403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顶点数据通过语义获得，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将其用变量储存在结构体中，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在顶点着色器中修改变量，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最终使用语义将其传出顶点着色器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401612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5035958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76382" y="25091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语义是由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Mesh Render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组件提供的</a:t>
            </a:r>
            <a:b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40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DrawCall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就会发送给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</p:txBody>
      </p:sp>
      <p:sp>
        <p:nvSpPr>
          <p:cNvPr id="4" name="矩形 3"/>
          <p:cNvSpPr/>
          <p:nvPr/>
        </p:nvSpPr>
        <p:spPr>
          <a:xfrm>
            <a:off x="1324449" y="3518225"/>
            <a:ext cx="7806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i="1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输入和输出变量需要通过语义来表明 其“意图”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63579" y="4400088"/>
            <a:ext cx="357237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顶点输入输入语义：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33" y="4286422"/>
            <a:ext cx="3655497" cy="1633897"/>
          </a:xfrm>
          <a:prstGeom prst="rect">
            <a:avLst/>
          </a:prstGeom>
        </p:spPr>
      </p:pic>
      <p:cxnSp>
        <p:nvCxnSpPr>
          <p:cNvPr id="36" name="直接箭头连接符 35"/>
          <p:cNvCxnSpPr/>
          <p:nvPr/>
        </p:nvCxnSpPr>
        <p:spPr>
          <a:xfrm>
            <a:off x="7787228" y="5045685"/>
            <a:ext cx="1700803" cy="72693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144000" y="5799136"/>
            <a:ext cx="2920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UnityCG.cginc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23959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5043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SV_POSITION---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裁剪空间位置输出</a:t>
            </a:r>
            <a:endParaRPr lang="en-US" altLang="zh-CN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32" y="2597400"/>
            <a:ext cx="4488241" cy="3884441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661394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我需要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最终用于输出的顶点位置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所以需要通过对</a:t>
            </a:r>
            <a:r>
              <a:rPr lang="zh-CN" altLang="en-US" sz="2000" spc="0" dirty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下的顶点位置进行矩阵变换获得需要的内容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843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27840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3602244"/>
            <a:ext cx="35716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888315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949870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5562127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5.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2" y="5623683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657141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语义与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语义只能存放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之间的内容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语义什么都能存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b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float4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两组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放在一起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	float3x3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tbn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01624" y="2577843"/>
            <a:ext cx="54841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语义其实是旧系统的内容，大部分现代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不关心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所以除了</a:t>
            </a:r>
            <a:r>
              <a:rPr lang="en-US" altLang="zh-CN" sz="24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需要使用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其他一律使用</a:t>
            </a:r>
            <a:r>
              <a:rPr lang="en-US" altLang="zh-CN" sz="24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即可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47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插值器限制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073" name="Picture 1" descr="https://cdn.nlark.com/yuque/0/2022/png/25565329/1670467695050-d4e210a1-a47d-4df1-8795-abd590f8651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5" y="4459455"/>
            <a:ext cx="11508658" cy="14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558240" y="3804175"/>
            <a:ext cx="54841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插值器能少用就少用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48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89632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TEXCOORD</a:t>
            </a:r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是可以的吗，那</a:t>
            </a:r>
            <a:r>
              <a:rPr lang="en-US" altLang="zh-CN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TEXCOORD0/1/2/3</a:t>
            </a:r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又是什么</a:t>
            </a:r>
            <a:endParaRPr lang="en-US" altLang="zh-CN" sz="240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可以认为是简写，等价于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接下来按顺序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1/2/3/4…</a:t>
            </a:r>
          </a:p>
        </p:txBody>
      </p:sp>
    </p:spTree>
    <p:extLst>
      <p:ext uri="{BB962C8B-B14F-4D97-AF65-F5344CB8AC3E}">
        <p14:creationId xmlns:p14="http://schemas.microsoft.com/office/powerpoint/2010/main" val="2809753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10" y="3363153"/>
            <a:ext cx="4043289" cy="322052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31009" y="2593711"/>
            <a:ext cx="286008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大部分情况只需要一个，也就是</a:t>
            </a:r>
            <a:r>
              <a:rPr lang="en-US" altLang="zh-CN" sz="20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，所以一般情况不需要片元输出结构体，只需要在片元着色器后加上语义即可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009" y="4238206"/>
            <a:ext cx="3566148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1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69925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颜色，输出屏幕片元颜色值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SV_TargetN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可以有多个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多渲染目标渲染技术，</a:t>
            </a:r>
            <a:r>
              <a:rPr lang="en-US" altLang="zh-CN" sz="20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MRT</a:t>
            </a:r>
          </a:p>
          <a:p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SV_Depth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，输出片元着色器深度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41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32128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屏幕空间像素位置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VFACE---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面对方向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SV_VertexID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61532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725127"/>
            <a:ext cx="357237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模型转世界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世界转观察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观察转裁剪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自动完成裁剪转屏幕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全部完成被称为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视图变换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074" name="Picture 2" descr="snipaste20220111_151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13" y="2515591"/>
            <a:ext cx="6264305" cy="3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59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704343"/>
            <a:ext cx="7569063" cy="48954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Object---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Clip---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---SV_POSITION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接受顶点位置信息，使用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矩阵将其从物体空间转换到裁剪空间，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使用带有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语义的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405975" y="6074386"/>
            <a:ext cx="38320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所有</a:t>
            </a:r>
            <a:r>
              <a:rPr lang="en-US" altLang="zh-CN" sz="28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都有这一句</a:t>
            </a:r>
            <a:endParaRPr lang="en-US" altLang="zh-CN" sz="28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200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1005973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矩阵乘法操作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unity_ObjectToWorld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矩阵，物体到世界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所以顶点位置信息从物体空间转换到世界空间，然后用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wPos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变量接收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将法线转到世界空间的函数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其中多进行了</a:t>
            </a: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非均匀缩放的处理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586882"/>
            <a:ext cx="7759796" cy="72446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01624" y="152479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问题：用什么接收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75" y="1985157"/>
            <a:ext cx="4127130" cy="724058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321040" y="2770770"/>
            <a:ext cx="33754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维度根据变量自身而定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0123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简单地传递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821771"/>
            <a:ext cx="2704022" cy="4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省流：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是在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上执行的程序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一般程序在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执行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为我们提供了一定的控制，可以修改部分</a:t>
            </a: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中的内容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也就是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是渲染管线的一层封装，我们可以在其中进行一定的操作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318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nipaste20220120_1131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68" y="2862235"/>
            <a:ext cx="5273594" cy="22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3876712" y="5205860"/>
            <a:ext cx="443696" cy="6177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788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100" name="Picture 4" descr="snipaste20220120_1141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38940"/>
            <a:ext cx="76200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2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屏幕映射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194" name="Picture 2" descr="snipaste20220120_1146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98" y="2730577"/>
            <a:ext cx="5339969" cy="22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642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3461773" y="5087446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42" name="Picture 2" descr="snipaste20220111_1506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88" y="2821926"/>
            <a:ext cx="5704520" cy="21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89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6936576" y="5193792"/>
            <a:ext cx="1040972" cy="5816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266" name="Picture 2" descr="snipaste20220120_1221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88" y="2700422"/>
            <a:ext cx="5181884" cy="26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872772" y="3246189"/>
            <a:ext cx="431514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不只有深度信息，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同样可以有位置信息、顶点色信息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···</a:t>
            </a:r>
          </a:p>
        </p:txBody>
      </p:sp>
    </p:spTree>
    <p:extLst>
      <p:ext uri="{BB962C8B-B14F-4D97-AF65-F5344CB8AC3E}">
        <p14:creationId xmlns:p14="http://schemas.microsoft.com/office/powerpoint/2010/main" val="1839659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4338" name="Picture 2" descr="snipaste20220111_1503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03" y="2821850"/>
            <a:ext cx="6337098" cy="23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箭头连接符 30"/>
          <p:cNvCxnSpPr/>
          <p:nvPr/>
        </p:nvCxnSpPr>
        <p:spPr>
          <a:xfrm flipV="1">
            <a:off x="3976052" y="5268782"/>
            <a:ext cx="751396" cy="55001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79236" y="3259626"/>
            <a:ext cx="224901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得到的是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如：某一个片元的颜色为红色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(1,0,0)</a:t>
            </a:r>
          </a:p>
        </p:txBody>
      </p:sp>
    </p:spTree>
    <p:extLst>
      <p:ext uri="{BB962C8B-B14F-4D97-AF65-F5344CB8AC3E}">
        <p14:creationId xmlns:p14="http://schemas.microsoft.com/office/powerpoint/2010/main" val="142293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4996763" y="5055877"/>
            <a:ext cx="973244" cy="9855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631457" y="5231260"/>
            <a:ext cx="5332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抗锯齿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可能是在逐片元操作后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没搞清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))</a:t>
            </a:r>
          </a:p>
        </p:txBody>
      </p:sp>
      <p:pic>
        <p:nvPicPr>
          <p:cNvPr id="12294" name="Picture 6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45" y="3514754"/>
            <a:ext cx="5668966" cy="136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921341" y="3773143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MSAA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SSAA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166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43724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最简输出：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507682" y="4766301"/>
            <a:ext cx="35723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xyzw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对应着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rgba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有：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p.x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等价于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p.r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16241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---R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---G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b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---B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b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---A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96" y="3286707"/>
            <a:ext cx="1772263" cy="3495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60" y="3245357"/>
            <a:ext cx="5820294" cy="2155081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97154" y="5570376"/>
            <a:ext cx="35723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特殊操作：以下两者等价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9" y="5888028"/>
            <a:ext cx="3268376" cy="605678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 flipV="1">
            <a:off x="9308592" y="2628039"/>
            <a:ext cx="762528" cy="102412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983715" y="2228344"/>
            <a:ext cx="5900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983715" y="5134858"/>
            <a:ext cx="191494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0460539" y="5134858"/>
            <a:ext cx="292805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36922" y="6164917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415526" y="6164916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3877056" y="3140102"/>
            <a:ext cx="1991738" cy="58536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49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6549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输出：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20120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计算光照向量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23" y="3962976"/>
            <a:ext cx="8214360" cy="2220628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61634" y="5566421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注意：光照向量一般都需要</a:t>
            </a:r>
            <a:r>
              <a:rPr lang="en-US" altLang="zh-CN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640" y="716652"/>
            <a:ext cx="1670151" cy="29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04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1875849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有四个：</a:t>
            </a:r>
            <a:b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3300984" y="3155825"/>
            <a:ext cx="36576" cy="17727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70086" y="6139362"/>
            <a:ext cx="39972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最终输出到</a:t>
            </a: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颜色缓冲区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945018" y="3155825"/>
            <a:ext cx="8023665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准备和下一个</a:t>
            </a:r>
            <a:r>
              <a:rPr lang="en-US" altLang="zh-CN" sz="2000" spc="0" dirty="0" err="1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的输出进行混合：</a:t>
            </a:r>
            <a:br>
              <a:rPr lang="en-US" altLang="zh-CN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一个场景：蓝天，前面是树，树前面有个人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先渲染蓝天，完毕后颜色缓冲区全是蓝色，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再渲染树，通过逐片元操作判断是否替换颜色或者混合颜色，正常来说应该是有树的地方是树的颜色，没树的地方还是蓝色，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同理，人挡住树的地方是人的颜色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如果人拿着半透明物体，那么该物体的颜色就会和前面得到的颜色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在颜色缓冲区中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进行混合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4442717" y="5705087"/>
            <a:ext cx="359664" cy="32987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211C398A-6775-9506-4846-29401A38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1588823"/>
            <a:ext cx="8825558" cy="49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640B5B4B-D888-2BB5-65A5-3BDDC6B5D36E}"/>
              </a:ext>
            </a:extLst>
          </p:cNvPr>
          <p:cNvSpPr txBox="1"/>
          <p:nvPr/>
        </p:nvSpPr>
        <p:spPr>
          <a:xfrm>
            <a:off x="7536331" y="1588823"/>
            <a:ext cx="33640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Ben Cloward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的频道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1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12777" y="5923312"/>
            <a:ext cx="264518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剔除操作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法线剔除、面裁切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2659035"/>
            <a:ext cx="3199131" cy="30963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570" y="2871204"/>
            <a:ext cx="2949196" cy="2903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203" y="1641662"/>
            <a:ext cx="2865368" cy="1417443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232345" y="5928884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035" y="2659034"/>
            <a:ext cx="3132436" cy="3096347"/>
          </a:xfrm>
          <a:prstGeom prst="rect">
            <a:avLst/>
          </a:prstGeom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594946" y="5923312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StencilTest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41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534224" y="5657719"/>
            <a:ext cx="26451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</a:p>
          <a:p>
            <a:pPr lvl="0" algn="ctr"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半透明、特效常用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2607444"/>
            <a:ext cx="4282811" cy="2773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556" y="2607444"/>
            <a:ext cx="236958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0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大框架：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100879"/>
            <a:ext cx="5982100" cy="317190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4703696" y="2515916"/>
            <a:ext cx="1517904" cy="5938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667073" y="2258686"/>
            <a:ext cx="26451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983" y="1534011"/>
            <a:ext cx="4580550" cy="68942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3883171" y="5193792"/>
            <a:ext cx="4172693" cy="5760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405689" y="4793682"/>
            <a:ext cx="264518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备用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当所有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都不支持当前硬件时调用</a:t>
            </a:r>
            <a:endParaRPr lang="en-US" altLang="zh-CN" sz="12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747102" y="3644042"/>
            <a:ext cx="387543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一般来说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Off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就没有阴影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因为没有添加相应的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 algn="ctr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但是使用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就有可能能调用到</a:t>
            </a: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747102" y="5811119"/>
            <a:ext cx="182035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还可以有：</a:t>
            </a:r>
            <a:r>
              <a:rPr lang="en-US" altLang="zh-CN" sz="20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CustomEditorCategory</a:t>
            </a:r>
            <a:endParaRPr lang="en-US" altLang="zh-CN" sz="12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809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属性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86757" y="5085076"/>
            <a:ext cx="54052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关键部分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可以认为是一个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5085076"/>
            <a:ext cx="38754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内部第一句</a:t>
            </a: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088802"/>
            <a:ext cx="4162947" cy="1959608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3154680" y="4469534"/>
            <a:ext cx="3502152" cy="8429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525557" y="5917180"/>
            <a:ext cx="2944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可以有多个，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</a:t>
            </a:r>
            <a:r>
              <a:rPr lang="en-US" altLang="zh-CN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985380" y="1229944"/>
            <a:ext cx="1945790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类型有：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Integer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Range()---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2DArrary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</a:t>
            </a:r>
          </a:p>
          <a:p>
            <a:pPr lvl="0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CubeArrary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Vector---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696" y="461591"/>
            <a:ext cx="5521659" cy="5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87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54" y="2542075"/>
            <a:ext cx="2999769" cy="3739296"/>
          </a:xfrm>
          <a:prstGeom prst="rect">
            <a:avLst/>
          </a:prstGeom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694329" y="3395899"/>
            <a:ext cx="1846730" cy="52201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465294" y="3711072"/>
            <a:ext cx="1560391" cy="79966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04377" y="3850366"/>
            <a:ext cx="171887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</a:p>
          <a:p>
            <a:pPr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5167903" y="3884153"/>
            <a:ext cx="2541245" cy="8671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903473" y="3356964"/>
            <a:ext cx="4174431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algn="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命令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渲染状态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 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4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基本上就是</a:t>
            </a:r>
            <a:r>
              <a:rPr lang="zh-CN" altLang="en-US" sz="1800" u="sng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设置的地方，常用的有： 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  	         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Cull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b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ZWrite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深度写入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混合模式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ColorMask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颜色遮罩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5"/>
          <a:srcRect l="31230" t="3924" r="25940" b="50282"/>
          <a:stretch/>
        </p:blipFill>
        <p:spPr>
          <a:xfrm>
            <a:off x="6938182" y="615506"/>
            <a:ext cx="3874322" cy="1954306"/>
          </a:xfrm>
          <a:prstGeom prst="rect">
            <a:avLst/>
          </a:prstGeom>
        </p:spPr>
      </p:pic>
      <p:cxnSp>
        <p:nvCxnSpPr>
          <p:cNvPr id="42" name="直接箭头连接符 41"/>
          <p:cNvCxnSpPr/>
          <p:nvPr/>
        </p:nvCxnSpPr>
        <p:spPr>
          <a:xfrm flipV="1">
            <a:off x="5418800" y="2246374"/>
            <a:ext cx="704094" cy="16144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167903" y="1661599"/>
            <a:ext cx="190998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110" y="4613029"/>
            <a:ext cx="1510033" cy="1668342"/>
          </a:xfrm>
          <a:prstGeom prst="rect">
            <a:avLst/>
          </a:prstGeom>
        </p:spPr>
      </p:pic>
      <p:cxnSp>
        <p:nvCxnSpPr>
          <p:cNvPr id="49" name="直接箭头连接符 48"/>
          <p:cNvCxnSpPr/>
          <p:nvPr/>
        </p:nvCxnSpPr>
        <p:spPr>
          <a:xfrm flipH="1">
            <a:off x="1337966" y="5447200"/>
            <a:ext cx="725148" cy="40578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24592" y="5895402"/>
            <a:ext cx="3901093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计算量的评估方式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5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33825" y="4831647"/>
            <a:ext cx="12972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不是渲染网格的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4978987" y="5470249"/>
            <a:ext cx="1959195" cy="11069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838246" y="5288554"/>
            <a:ext cx="2153354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着色器程序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(CGPROGRAM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 algn="ctr"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</a:p>
        </p:txBody>
      </p:sp>
      <p:sp>
        <p:nvSpPr>
          <p:cNvPr id="6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034841" y="6402099"/>
            <a:ext cx="26743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411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</a:t>
            </a:r>
            <a:r>
              <a:rPr lang="zh-CN" altLang="en-US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</a:t>
            </a:r>
            <a:r>
              <a:rPr lang="zh-CN" altLang="en-US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4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066567"/>
            <a:ext cx="728856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从构成上理解：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是父级，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是子级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应该用于所有的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应该用于它自己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970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让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确定怎么执行该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		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默认值“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Always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”，因为没有，所以在没有任何光照或阴影的情况下渲染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常用的有：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/Deferred/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PassFlags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只提供主方向光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光照探灯，不提供非重要光源的顶点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只有一个值“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OnlyDirectional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”，用于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RequireOptions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---Pass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QualitySettings.softVegetation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enabled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时启用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91" y="2210637"/>
            <a:ext cx="3463660" cy="915581"/>
          </a:xfrm>
          <a:prstGeom prst="rect">
            <a:avLst/>
          </a:prstGeom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32258" y="3145461"/>
            <a:ext cx="2351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不是这个</a:t>
            </a:r>
            <a:r>
              <a:rPr lang="en-US" altLang="zh-CN" sz="20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592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RenderPipeline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兼容性，单独的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不添加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ForceNoShadowCasting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这意味着本应该能接收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投射阴影的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在开启后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强制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DisableBatching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是否关闭批处理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Billboard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效果中需要添加：对于使用同一个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的物体，本应该是会一起处理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合批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，但是它们所在的物体空间都不相同，不能进行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IgnoreProjector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是否忽略投射器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b="49683"/>
          <a:stretch/>
        </p:blipFill>
        <p:spPr>
          <a:xfrm>
            <a:off x="5665694" y="5810947"/>
            <a:ext cx="2886636" cy="867759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40403" y="1051588"/>
            <a:ext cx="53171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PreviewType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Inspector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中显示的形状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Sphere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Plane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Skybox</a:t>
            </a: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773" y="1421416"/>
            <a:ext cx="1925756" cy="1351733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206569" y="2776762"/>
            <a:ext cx="301319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还有</a:t>
            </a: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CanUseSpriteAtlas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Sprite Packer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已弃用，所以应该不会使用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97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05926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Queue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渲染队列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Background---1000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Geometry---2000    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---2450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Transparent---3000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Overlay---4000</a:t>
            </a: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值越小，越先渲染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885544" y="5238974"/>
            <a:ext cx="2986303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要注意：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0-2500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是不透明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Opaque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2500-5000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是透明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不透明从前到后渲染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透明从后到前渲染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62003" y="321210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可以这么写：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65" y="3190720"/>
            <a:ext cx="3821168" cy="3291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53133" y="28644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不要打空格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637" y="3736984"/>
            <a:ext cx="3823396" cy="945716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62003" y="373532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错误写法：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399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9647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渲染类型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通过该标签进行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着色器替换技术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57" y="4004254"/>
            <a:ext cx="5794144" cy="2593769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01623" y="5301138"/>
            <a:ext cx="435128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Camera.RenderWithShader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Camera.SetReplacementShader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可以进行替换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839106" y="2756514"/>
            <a:ext cx="425428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=“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MyShader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通过脚本可以将所有带有此标签的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40384" y="4177386"/>
            <a:ext cx="36477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内置着色器标签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09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60" y="1449227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最简化的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164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-308310" y="3205453"/>
            <a:ext cx="3964702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#pragma+#include</a:t>
            </a: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变量声明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92" y="163325"/>
            <a:ext cx="3531366" cy="669467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 flipV="1">
            <a:off x="6612431" y="431577"/>
            <a:ext cx="840431" cy="12163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544844" y="245285"/>
            <a:ext cx="121058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一定有</a:t>
            </a:r>
            <a:endParaRPr lang="en-US" altLang="zh-CN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名字可以改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需要对应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5378696" y="1033542"/>
            <a:ext cx="2025486" cy="13329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700400" y="2255971"/>
            <a:ext cx="3759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#include 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“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Lighting.cginc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329698" y="4054908"/>
            <a:ext cx="1139017" cy="5728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71605" y="4709840"/>
            <a:ext cx="53215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可以认为是全局变量，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中有，这里也有，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有了在顶点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片元着色器中才能得到值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注意：在</a:t>
            </a:r>
            <a:r>
              <a:rPr lang="en-US" altLang="zh-CN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中可以没有，可以从脚本中传入</a:t>
            </a:r>
          </a:p>
        </p:txBody>
      </p:sp>
    </p:spTree>
    <p:extLst>
      <p:ext uri="{BB962C8B-B14F-4D97-AF65-F5344CB8AC3E}">
        <p14:creationId xmlns:p14="http://schemas.microsoft.com/office/powerpoint/2010/main" val="242830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66" y="1476066"/>
            <a:ext cx="9020842" cy="50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33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005616" y="4276902"/>
            <a:ext cx="20529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可变颜色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(Properties)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701282"/>
            <a:ext cx="4418277" cy="2462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17" y="1701282"/>
            <a:ext cx="4364938" cy="2462436"/>
          </a:xfrm>
          <a:prstGeom prst="rect">
            <a:avLst/>
          </a:prstGeom>
        </p:spPr>
      </p:pic>
      <p:sp>
        <p:nvSpPr>
          <p:cNvPr id="1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691404" y="4276902"/>
            <a:ext cx="20529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82" y="5760720"/>
            <a:ext cx="6918938" cy="5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0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怎么写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40172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中，渲染管线大致为：</a:t>
            </a:r>
            <a:b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5157" y="3280739"/>
            <a:ext cx="2669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端的顶点数据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169664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169664" y="2968504"/>
            <a:ext cx="747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7213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895680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4145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8703225" y="3874283"/>
            <a:ext cx="0" cy="8805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720612" y="2920214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一定的处理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</a:t>
            </a: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6" name="矩形 25"/>
          <p:cNvSpPr/>
          <p:nvPr/>
        </p:nvSpPr>
        <p:spPr>
          <a:xfrm>
            <a:off x="6201624" y="2603630"/>
            <a:ext cx="2408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endParaRPr lang="en-US" altLang="zh-CN" sz="1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24431" y="4886759"/>
            <a:ext cx="19575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存入缓冲区</a:t>
            </a: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9" name="矩形 28"/>
          <p:cNvSpPr/>
          <p:nvPr/>
        </p:nvSpPr>
        <p:spPr>
          <a:xfrm>
            <a:off x="8756610" y="408153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2610763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159357" y="442065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5750219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387557" y="4435142"/>
            <a:ext cx="2508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传入下一阶段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必要的</a:t>
            </a:r>
            <a:r>
              <a:rPr lang="en-US" altLang="zh-CN" sz="140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9702825" y="4389308"/>
            <a:ext cx="547599" cy="36557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0026657" y="4764024"/>
            <a:ext cx="15167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存在于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下或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  <p:sp>
        <p:nvSpPr>
          <p:cNvPr id="41" name="矩形 40"/>
          <p:cNvSpPr/>
          <p:nvPr/>
        </p:nvSpPr>
        <p:spPr>
          <a:xfrm>
            <a:off x="10386373" y="5409979"/>
            <a:ext cx="1656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我统一写在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</p:spTree>
    <p:extLst>
      <p:ext uri="{BB962C8B-B14F-4D97-AF65-F5344CB8AC3E}">
        <p14:creationId xmlns:p14="http://schemas.microsoft.com/office/powerpoint/2010/main" val="1502307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632152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顶点输入和顶点输出的名字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最好就是这些：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POSITION---vertex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SV_POSITION---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顶点输入变量名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---v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18" y="4093457"/>
            <a:ext cx="3026593" cy="29527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705959" y="4806739"/>
            <a:ext cx="63215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因为有些宏已经规定了名字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05500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632152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2.Tags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和渲染状态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由于什么都没有写，只是打上了括号，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所以使用的都是默认值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8093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1476066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871917" y="1779879"/>
            <a:ext cx="4096766" cy="4278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首先先要知道物体是怎么样的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然后需要知道这些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数据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是否有需要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形状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装配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点变为线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线变成面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对于每一个片元应该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片元处理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进行片元的处理</a:t>
            </a:r>
            <a:r>
              <a:rPr lang="en-US" altLang="zh-CN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如：剔除</a:t>
            </a:r>
            <a:r>
              <a:rPr lang="en-US" altLang="zh-CN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800" spc="0" dirty="0">
              <a:solidFill>
                <a:schemeClr val="accent4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11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问题：片元 </a:t>
            </a:r>
            <a:r>
              <a:rPr lang="en-US" altLang="zh-CN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 </a:t>
            </a:r>
            <a:r>
              <a:rPr lang="zh-CN" altLang="en-US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endParaRPr lang="en-US" altLang="zh-CN" sz="40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显示在屏幕上的一个单位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组成像素的一部分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84" y="3674619"/>
            <a:ext cx="5052208" cy="2929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62" y="3674619"/>
            <a:ext cx="4762583" cy="2926406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238836" y="1674071"/>
            <a:ext cx="328129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片元是还没有处理完的像素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当对所有的物体都渲染完毕，此时片元就可以称为像素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6A12305D-99CD-81D2-DFC7-AA78C37013C1}"/>
              </a:ext>
            </a:extLst>
          </p:cNvPr>
          <p:cNvSpPr txBox="1"/>
          <p:nvPr/>
        </p:nvSpPr>
        <p:spPr>
          <a:xfrm>
            <a:off x="6050967" y="596853"/>
            <a:ext cx="328129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不用太在意这个问题，</a:t>
            </a:r>
            <a:endParaRPr lang="en-US" altLang="zh-CN" sz="20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知道在说什么就行</a:t>
            </a:r>
            <a:endParaRPr lang="en-US" altLang="zh-CN" sz="20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87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完整</a:t>
            </a: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5" name="Picture 1" descr="https://cdn.nlark.com/yuque/0/2022/jpeg/25565329/1672231033641-321aaf4c-f5de-4c08-8904-c49b26946ca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793" y="196102"/>
            <a:ext cx="3953562" cy="65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nipaste20220120_111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" y="4455164"/>
            <a:ext cx="5575030" cy="23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79807E-DCB8-874A-718A-EBD0AB7A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94" y="2511263"/>
            <a:ext cx="38100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2E7AC2C-6912-5AB1-6CD2-0E9BE0CC2FB8}"/>
              </a:ext>
            </a:extLst>
          </p:cNvPr>
          <p:cNvCxnSpPr>
            <a:cxnSpLocks/>
          </p:cNvCxnSpPr>
          <p:nvPr/>
        </p:nvCxnSpPr>
        <p:spPr>
          <a:xfrm flipH="1" flipV="1">
            <a:off x="6273735" y="3067050"/>
            <a:ext cx="1031940" cy="1035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04C6285-F7CA-9786-4C8B-F259CC3C9E1A}"/>
              </a:ext>
            </a:extLst>
          </p:cNvPr>
          <p:cNvCxnSpPr>
            <a:cxnSpLocks/>
          </p:cNvCxnSpPr>
          <p:nvPr/>
        </p:nvCxnSpPr>
        <p:spPr>
          <a:xfrm flipV="1">
            <a:off x="2752725" y="4143375"/>
            <a:ext cx="576311" cy="67213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2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5841716" y="1715536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357237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822793"/>
            <a:ext cx="10615975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快速声明：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appdata_base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</a:t>
            </a:r>
          </a:p>
          <a:p>
            <a:pPr>
              <a:defRPr/>
            </a:pP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appdata_tan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---POSITION/NORMAL/TEXCOORD*1/TANGENT</a:t>
            </a:r>
          </a:p>
          <a:p>
            <a:pPr>
              <a:defRPr/>
            </a:pP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appdata_full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---POSITION/NORMAL/TEXCOORD*4/TANGENT/COLOR</a:t>
            </a: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15" y="2597398"/>
            <a:ext cx="4457955" cy="1846662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706737" y="3518025"/>
            <a:ext cx="600948" cy="130476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64027" y="4966074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087283" y="4082193"/>
            <a:ext cx="659672" cy="62817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575374" y="4822793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85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2972</Words>
  <Application>Microsoft Office PowerPoint</Application>
  <PresentationFormat>宽屏</PresentationFormat>
  <Paragraphs>697</Paragraphs>
  <Slides>55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阿里巴巴普惠体 2.0 35 Thin</vt:lpstr>
      <vt:lpstr>阿里巴巴普惠体 2.0 95 ExtraBold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81</cp:revision>
  <dcterms:created xsi:type="dcterms:W3CDTF">2023-01-25T17:41:31Z</dcterms:created>
  <dcterms:modified xsi:type="dcterms:W3CDTF">2023-02-01T14:54:51Z</dcterms:modified>
</cp:coreProperties>
</file>